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8" r:id="rId33"/>
    <p:sldId id="286" r:id="rId34"/>
    <p:sldId id="285" r:id="rId3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288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Название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азвание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Название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Чтобы добавить рисунок, перетащите его на заполнитель или щелкните значок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E8C43E-07FD-F34D-B406-3708A7A1ACCF}" type="datetimeFigureOut">
              <a:rPr lang="ru-RU" smtClean="0"/>
              <a:t>21.01.15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16F1AA-3CB7-3140-927F-B0BF819629A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Секция фитотерапии Научного терапевтического общества им. С.П. Боткина</a:t>
            </a:r>
          </a:p>
          <a:p>
            <a:r>
              <a:rPr lang="ru-RU" dirty="0" smtClean="0"/>
              <a:t>Фролов А.В.</a:t>
            </a:r>
          </a:p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Лекарственные свойства полыни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4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эксперименте на </a:t>
            </a:r>
            <a:r>
              <a:rPr lang="ru-RU" sz="2800" dirty="0" smtClean="0"/>
              <a:t>животных показано, что пероральное введение экстракта </a:t>
            </a:r>
            <a:r>
              <a:rPr lang="ru-RU" sz="2800" dirty="0" err="1" smtClean="0"/>
              <a:t>артемизинина</a:t>
            </a:r>
            <a:r>
              <a:rPr lang="ru-RU" sz="2800" dirty="0" smtClean="0"/>
              <a:t> повышало процент пост-имплантационных потерь, что коррелировало со значительным снижением уровня материнского прогестерона и тестостерона (</a:t>
            </a:r>
            <a:r>
              <a:rPr lang="en-US" sz="2800" dirty="0" err="1" smtClean="0"/>
              <a:t>Boareto</a:t>
            </a:r>
            <a:r>
              <a:rPr lang="en-US" sz="2800" dirty="0" smtClean="0"/>
              <a:t> A.C. et al., 2008)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Полынь и беременность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74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авиценна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53" r="-23253"/>
          <a:stretch>
            <a:fillRect/>
          </a:stretch>
        </p:blipFill>
        <p:spPr>
          <a:xfrm>
            <a:off x="-262467" y="457200"/>
            <a:ext cx="6248400" cy="571500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00133" y="1600200"/>
            <a:ext cx="3220382" cy="3733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«Полынь… сильно гонит мочу и месячные. </a:t>
            </a:r>
            <a:r>
              <a:rPr lang="ru-RU" sz="2000" dirty="0"/>
              <a:t>Г</a:t>
            </a:r>
            <a:r>
              <a:rPr lang="ru-RU" sz="2000" dirty="0" smtClean="0"/>
              <a:t>орькая </a:t>
            </a:r>
            <a:r>
              <a:rPr lang="ru-RU" sz="2000" dirty="0"/>
              <a:t>полынь восстанавливает аппетит, это прекрасное, удивительное лекарство для </a:t>
            </a:r>
            <a:r>
              <a:rPr lang="ru-RU" sz="2000" dirty="0" smtClean="0"/>
              <a:t>аппетита».</a:t>
            </a:r>
            <a:endParaRPr lang="ru-RU" sz="2000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5300133" y="457200"/>
            <a:ext cx="3462867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Ибн Сина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514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эксперименте эфирное масло полыни стимулирует секрецию желудка.</a:t>
            </a:r>
          </a:p>
          <a:p>
            <a:r>
              <a:rPr lang="ru-RU" dirty="0" smtClean="0"/>
              <a:t>В </a:t>
            </a:r>
            <a:r>
              <a:rPr lang="ru-RU" dirty="0"/>
              <a:t>педиатрической практике для стимуляции аппетита может быть использован «аппетитный чай» состава: полынь 4 части и тысячелистник 1 часть (ввиду сильной горечи отвара дети принимают его неохотно, поэтому лучше употреблять его с сиропом или мёдом). </a:t>
            </a:r>
            <a:endParaRPr lang="ru-RU" dirty="0" smtClean="0"/>
          </a:p>
          <a:p>
            <a:r>
              <a:rPr lang="ru-RU" dirty="0" smtClean="0"/>
              <a:t>Настойка </a:t>
            </a:r>
            <a:r>
              <a:rPr lang="ru-RU" dirty="0"/>
              <a:t>полыни может приниматься с этой же целью для детей в дозе полкапли на год жизни на приём (А.И. Чистякова и </a:t>
            </a:r>
            <a:r>
              <a:rPr lang="ru-RU" dirty="0" err="1"/>
              <a:t>соавт</a:t>
            </a:r>
            <a:r>
              <a:rPr lang="ru-RU" dirty="0"/>
              <a:t>., 2008).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на пищеварительный тракт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89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Длительный приём полыни не рекомендуется, так как описаны случаи «полынной эпилепсии». Описаны случаи смертельного отравления ребёнка полынью </a:t>
            </a:r>
            <a:r>
              <a:rPr lang="ru-RU" sz="3200" dirty="0" smtClean="0"/>
              <a:t>волосовидной</a:t>
            </a:r>
            <a:r>
              <a:rPr lang="ru-RU" sz="3200" dirty="0"/>
              <a:t> </a:t>
            </a:r>
            <a:r>
              <a:rPr lang="ru-RU" sz="3200" dirty="0" smtClean="0"/>
              <a:t>(</a:t>
            </a:r>
            <a:r>
              <a:rPr lang="ru-RU" sz="3200" dirty="0"/>
              <a:t>А.И. Чистякова и </a:t>
            </a:r>
            <a:r>
              <a:rPr lang="ru-RU" sz="3200" dirty="0" err="1"/>
              <a:t>соавт</a:t>
            </a:r>
            <a:r>
              <a:rPr lang="ru-RU" sz="3200" dirty="0"/>
              <a:t>., 2008).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Предостережение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11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Поэтому назначения экстрактов полыни детям всегда нужно делать только под руководством врача-</a:t>
            </a:r>
            <a:r>
              <a:rPr lang="ru-RU" sz="3200" dirty="0" err="1" smtClean="0"/>
              <a:t>фитотерапевта</a:t>
            </a:r>
            <a:r>
              <a:rPr lang="ru-RU" sz="3200" dirty="0" smtClean="0"/>
              <a:t>! 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Предостережение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589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Эфирные масла полыни обладают противомикробным действием, подавляя развитие </a:t>
            </a:r>
            <a:r>
              <a:rPr lang="ru-RU" sz="2800" dirty="0" err="1"/>
              <a:t>псевдомонад</a:t>
            </a:r>
            <a:r>
              <a:rPr lang="ru-RU" sz="2800" dirty="0"/>
              <a:t>, </a:t>
            </a:r>
            <a:r>
              <a:rPr lang="ru-RU" sz="2800" dirty="0" err="1"/>
              <a:t>клебсиелл</a:t>
            </a:r>
            <a:r>
              <a:rPr lang="ru-RU" sz="2800" dirty="0"/>
              <a:t>, </a:t>
            </a:r>
            <a:r>
              <a:rPr lang="ru-RU" sz="2800" dirty="0" err="1"/>
              <a:t>шигелл</a:t>
            </a:r>
            <a:r>
              <a:rPr lang="ru-RU" sz="2800" dirty="0"/>
              <a:t>, </a:t>
            </a:r>
            <a:r>
              <a:rPr lang="ru-RU" sz="2800" dirty="0" smtClean="0"/>
              <a:t>стафилококков; экспериментально показано противовирусное и антипротозойное действие.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Полынь также, по выражению Авиценны, «убивает кишечных червей», то есть может быть использована при глистных инвазиях.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82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эксперименте антимикотическую активность проявляют многие виды полыни (</a:t>
            </a:r>
            <a:r>
              <a:rPr lang="ru-RU" sz="3200" dirty="0" err="1" smtClean="0"/>
              <a:t>Буданцев</a:t>
            </a:r>
            <a:r>
              <a:rPr lang="ru-RU" sz="3200" dirty="0" smtClean="0"/>
              <a:t>, </a:t>
            </a:r>
            <a:r>
              <a:rPr lang="ru-RU" sz="3200" dirty="0" err="1" smtClean="0"/>
              <a:t>Лесиовская</a:t>
            </a:r>
            <a:r>
              <a:rPr lang="ru-RU" sz="3200" dirty="0" smtClean="0"/>
              <a:t>, 2001 г.)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91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Надземная часть </a:t>
            </a:r>
            <a:r>
              <a:rPr lang="en-US" dirty="0" smtClean="0"/>
              <a:t>Artemisia </a:t>
            </a:r>
            <a:r>
              <a:rPr lang="en-US" dirty="0" err="1" smtClean="0"/>
              <a:t>scoparia</a:t>
            </a:r>
            <a:r>
              <a:rPr lang="en-US" dirty="0" smtClean="0"/>
              <a:t> </a:t>
            </a:r>
            <a:r>
              <a:rPr lang="ru-RU" dirty="0" smtClean="0"/>
              <a:t>оказывает лечебное действие при экспериментальном токсическом гепатите </a:t>
            </a:r>
            <a:r>
              <a:rPr lang="ru-RU" dirty="0" smtClean="0"/>
              <a:t>(</a:t>
            </a:r>
            <a:r>
              <a:rPr lang="ru-RU" sz="2800" dirty="0" err="1" smtClean="0"/>
              <a:t>Буданцев</a:t>
            </a:r>
            <a:r>
              <a:rPr lang="ru-RU" sz="2800" dirty="0"/>
              <a:t>, </a:t>
            </a:r>
            <a:r>
              <a:rPr lang="ru-RU" sz="2800" dirty="0" err="1"/>
              <a:t>Лесиовская</a:t>
            </a:r>
            <a:r>
              <a:rPr lang="ru-RU" sz="2800" dirty="0"/>
              <a:t>, 2001 г.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Экспериментально подтверждена способность экстрактов полыни предохранять животных от токсического гепатита, вызванного четыреххлористым углеродом (по В.П. Нужному и </a:t>
            </a:r>
            <a:r>
              <a:rPr lang="ru-RU" sz="2800" dirty="0" err="1"/>
              <a:t>соавт</a:t>
            </a:r>
            <a:r>
              <a:rPr lang="ru-RU" sz="2800" dirty="0"/>
              <a:t>., 2010). </a:t>
            </a:r>
            <a:endParaRPr lang="ru-RU" sz="2800" dirty="0" smtClean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Гепатопротекторное</a:t>
            </a:r>
            <a:r>
              <a:rPr lang="ru-RU" dirty="0" smtClean="0"/>
              <a:t> 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6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Принято считать, что </a:t>
            </a:r>
            <a:r>
              <a:rPr lang="ru-RU" sz="3200" dirty="0" err="1"/>
              <a:t>гепатопротекторная</a:t>
            </a:r>
            <a:r>
              <a:rPr lang="ru-RU" sz="3200" dirty="0"/>
              <a:t> активность препаратов полыни в целом обусловлена </a:t>
            </a:r>
            <a:r>
              <a:rPr lang="ru-RU" sz="3200" dirty="0" err="1"/>
              <a:t>флавоноидами</a:t>
            </a:r>
            <a:r>
              <a:rPr lang="ru-RU" sz="3200" dirty="0"/>
              <a:t> и кумаринами (</a:t>
            </a:r>
            <a:r>
              <a:rPr lang="en-US" sz="3200" dirty="0"/>
              <a:t>Tan et al</a:t>
            </a:r>
            <a:r>
              <a:rPr lang="ru-RU" sz="3200" dirty="0"/>
              <a:t>., 1998</a:t>
            </a:r>
            <a:r>
              <a:rPr lang="ru-RU" sz="3200" dirty="0" smtClean="0"/>
              <a:t>)</a:t>
            </a:r>
            <a:r>
              <a:rPr lang="ru-RU" sz="3200" dirty="0" smtClean="0"/>
              <a:t>, а также суммой </a:t>
            </a:r>
            <a:r>
              <a:rPr lang="ru-RU" sz="3200" dirty="0" err="1" smtClean="0"/>
              <a:t>сексвитерпеноидов</a:t>
            </a:r>
            <a:r>
              <a:rPr lang="ru-RU" sz="3200" dirty="0" smtClean="0"/>
              <a:t> и </a:t>
            </a:r>
            <a:r>
              <a:rPr lang="ru-RU" sz="3200" dirty="0" err="1" smtClean="0"/>
              <a:t>абсинтина</a:t>
            </a:r>
            <a:r>
              <a:rPr lang="ru-RU" sz="3200" dirty="0" smtClean="0"/>
              <a:t> </a:t>
            </a:r>
            <a:r>
              <a:rPr lang="en-US" sz="3200" dirty="0" smtClean="0"/>
              <a:t>A. </a:t>
            </a:r>
            <a:r>
              <a:rPr lang="en-US" sz="3200" dirty="0" err="1" smtClean="0"/>
              <a:t>absinthum</a:t>
            </a:r>
            <a:r>
              <a:rPr lang="en-US" sz="3200" dirty="0" smtClean="0"/>
              <a:t>, </a:t>
            </a:r>
            <a:r>
              <a:rPr lang="ru-RU" sz="3200" dirty="0" err="1" smtClean="0"/>
              <a:t>флавоноидов</a:t>
            </a:r>
            <a:r>
              <a:rPr lang="ru-RU" sz="3200" dirty="0" smtClean="0"/>
              <a:t> – </a:t>
            </a:r>
            <a:r>
              <a:rPr lang="ru-RU" sz="3200" dirty="0" err="1" smtClean="0"/>
              <a:t>эупатолитина</a:t>
            </a:r>
            <a:r>
              <a:rPr lang="ru-RU" sz="3200" dirty="0" smtClean="0"/>
              <a:t> и </a:t>
            </a:r>
            <a:r>
              <a:rPr lang="ru-RU" sz="3200" dirty="0" err="1" smtClean="0"/>
              <a:t>аркапиллина</a:t>
            </a:r>
            <a:r>
              <a:rPr lang="ru-RU" sz="3200" dirty="0" smtClean="0"/>
              <a:t> </a:t>
            </a:r>
            <a:r>
              <a:rPr lang="en-US" sz="3200" dirty="0" smtClean="0"/>
              <a:t>A. </a:t>
            </a:r>
            <a:r>
              <a:rPr lang="en-US" sz="3200" dirty="0" err="1" smtClean="0"/>
              <a:t>capillaris</a:t>
            </a:r>
            <a:r>
              <a:rPr lang="en-US" sz="3200" dirty="0" smtClean="0"/>
              <a:t> </a:t>
            </a:r>
            <a:r>
              <a:rPr lang="ru-RU" sz="3200" dirty="0" smtClean="0"/>
              <a:t>(</a:t>
            </a:r>
            <a:r>
              <a:rPr lang="ru-RU" sz="3200" dirty="0" err="1" smtClean="0"/>
              <a:t>Буданцев</a:t>
            </a:r>
            <a:r>
              <a:rPr lang="ru-RU" sz="3200" dirty="0" smtClean="0"/>
              <a:t>, </a:t>
            </a:r>
            <a:r>
              <a:rPr lang="ru-RU" sz="3200" dirty="0" err="1" smtClean="0"/>
              <a:t>Лесиовская</a:t>
            </a:r>
            <a:r>
              <a:rPr lang="ru-RU" sz="3200" dirty="0" smtClean="0"/>
              <a:t>, 2001)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Гепатопротекторное</a:t>
            </a:r>
            <a:r>
              <a:rPr lang="ru-RU" dirty="0"/>
              <a:t> 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89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эксперименте </a:t>
            </a:r>
            <a:r>
              <a:rPr lang="ru-RU" sz="3200" dirty="0" err="1" smtClean="0"/>
              <a:t>надз</a:t>
            </a:r>
            <a:r>
              <a:rPr lang="ru-RU" sz="3200" dirty="0" smtClean="0"/>
              <a:t>. </a:t>
            </a:r>
            <a:r>
              <a:rPr lang="ru-RU" sz="3200" dirty="0"/>
              <a:t>ч</a:t>
            </a:r>
            <a:r>
              <a:rPr lang="ru-RU" sz="3200" dirty="0" smtClean="0"/>
              <a:t>асть </a:t>
            </a:r>
            <a:r>
              <a:rPr lang="en-US" sz="3200" dirty="0" smtClean="0"/>
              <a:t>Artemisia </a:t>
            </a:r>
            <a:r>
              <a:rPr lang="en-US" sz="3200" dirty="0" err="1" smtClean="0"/>
              <a:t>sieversiana</a:t>
            </a:r>
            <a:r>
              <a:rPr lang="en-US" sz="3200" dirty="0" smtClean="0"/>
              <a:t> </a:t>
            </a:r>
            <a:r>
              <a:rPr lang="ru-RU" sz="3200" dirty="0" smtClean="0"/>
              <a:t>(в сборе нормализует ферментативную активность, структуру и гистологические показатели поджелудочной железы (</a:t>
            </a:r>
            <a:r>
              <a:rPr lang="ru-RU" sz="3200" dirty="0" err="1" smtClean="0"/>
              <a:t>Буданцев</a:t>
            </a:r>
            <a:r>
              <a:rPr lang="ru-RU" sz="3200" dirty="0" smtClean="0"/>
              <a:t>, </a:t>
            </a:r>
            <a:r>
              <a:rPr lang="ru-RU" sz="3200" dirty="0" err="1" smtClean="0"/>
              <a:t>Лесиовская</a:t>
            </a:r>
            <a:r>
              <a:rPr lang="ru-RU" sz="3200" dirty="0" smtClean="0"/>
              <a:t>, 2001)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на пищеварительный тракт</a:t>
            </a:r>
          </a:p>
        </p:txBody>
      </p:sp>
    </p:spTree>
    <p:extLst>
      <p:ext uri="{BB962C8B-B14F-4D97-AF65-F5344CB8AC3E}">
        <p14:creationId xmlns:p14="http://schemas.microsoft.com/office/powerpoint/2010/main" val="190129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lyn-gorkay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566" r="-40566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Artemisia </a:t>
            </a:r>
            <a:r>
              <a:rPr lang="en-US" dirty="0" smtClean="0"/>
              <a:t>vulgaris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87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бсент </a:t>
            </a:r>
            <a:r>
              <a:rPr lang="ru-RU" dirty="0"/>
              <a:t>– алкогольный напиток, изготовленный с применением значительных количеств полыни и обладающий особыми свойствами (способностью вызывать </a:t>
            </a:r>
            <a:r>
              <a:rPr lang="ru-RU" dirty="0" err="1"/>
              <a:t>стимуляторный</a:t>
            </a:r>
            <a:r>
              <a:rPr lang="ru-RU" dirty="0"/>
              <a:t> и галлюцинаторный эффекты, эйфорию, прилив творческих сил и повышение либидо (</a:t>
            </a:r>
            <a:r>
              <a:rPr lang="en-US" dirty="0"/>
              <a:t>Vogt</a:t>
            </a:r>
            <a:r>
              <a:rPr lang="ru-RU" dirty="0"/>
              <a:t>, </a:t>
            </a:r>
            <a:r>
              <a:rPr lang="en-US" dirty="0"/>
              <a:t>Montagne</a:t>
            </a:r>
            <a:r>
              <a:rPr lang="ru-RU" dirty="0"/>
              <a:t>, 1982).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на ЦНС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49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любительница абсента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35" r="-24435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53667" y="1600200"/>
            <a:ext cx="2709333" cy="3733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Пикассо, 1901 г.</a:t>
            </a:r>
            <a:endParaRPr lang="ru-RU" sz="2000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5977467" y="457200"/>
            <a:ext cx="2785533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«Любительница абсента»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498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Хроническое употребление абсента приводит </a:t>
            </a:r>
            <a:r>
              <a:rPr lang="ru-RU" sz="3200" dirty="0"/>
              <a:t>к устойчивой зависимости, увеличением риска психических расстройств, самоубийств, судорожных и галлюцинаторных синдромов.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на ЦНС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73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Бытовало мнение, что свойства абсента связаны с наличием в его составе высоким содержанием </a:t>
            </a:r>
            <a:r>
              <a:rPr lang="ru-RU" dirty="0" err="1"/>
              <a:t>монотерпенов</a:t>
            </a:r>
            <a:r>
              <a:rPr lang="ru-RU" dirty="0"/>
              <a:t> полыни (</a:t>
            </a:r>
            <a:r>
              <a:rPr lang="ru-RU" dirty="0" err="1"/>
              <a:t>туйонов</a:t>
            </a:r>
            <a:r>
              <a:rPr lang="ru-RU" dirty="0"/>
              <a:t>), якобы имеющих структурное и функциональное сходство с соединениями конопли.</a:t>
            </a:r>
          </a:p>
          <a:p>
            <a:r>
              <a:rPr lang="ru-RU" dirty="0"/>
              <a:t> Однако впоследствии было доказано, что </a:t>
            </a:r>
            <a:r>
              <a:rPr lang="ru-RU" dirty="0" err="1"/>
              <a:t>туйоны</a:t>
            </a:r>
            <a:r>
              <a:rPr lang="ru-RU" dirty="0"/>
              <a:t> практически не обладают сродством к рецепторам </a:t>
            </a:r>
            <a:r>
              <a:rPr lang="ru-RU" dirty="0" err="1"/>
              <a:t>тетрагидроканнабиноидов</a:t>
            </a:r>
            <a:r>
              <a:rPr lang="ru-RU" dirty="0"/>
              <a:t>, то есть не могут влиять на механизмы, реализуемые веществами-</a:t>
            </a:r>
            <a:r>
              <a:rPr lang="ru-RU" dirty="0" err="1"/>
              <a:t>психодизлептиками</a:t>
            </a:r>
            <a:r>
              <a:rPr lang="ru-RU" dirty="0"/>
              <a:t> </a:t>
            </a:r>
            <a:r>
              <a:rPr lang="ru-RU" dirty="0" err="1" smtClean="0"/>
              <a:t>каннабиса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ЦНС</a:t>
            </a:r>
          </a:p>
        </p:txBody>
      </p:sp>
    </p:spTree>
    <p:extLst>
      <p:ext uri="{BB962C8B-B14F-4D97-AF65-F5344CB8AC3E}">
        <p14:creationId xmlns:p14="http://schemas.microsoft.com/office/powerpoint/2010/main" val="173675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Очевидно, что в составе абсента (как сложного водно-спиртового экстракта полыни) могут содержаться и другие компоненты, способные оказывать влияние как  на </a:t>
            </a:r>
            <a:r>
              <a:rPr lang="ru-RU" dirty="0" err="1" smtClean="0"/>
              <a:t>каннабиноидные</a:t>
            </a:r>
            <a:r>
              <a:rPr lang="ru-RU" dirty="0" smtClean="0"/>
              <a:t>, </a:t>
            </a:r>
            <a:r>
              <a:rPr lang="ru-RU" dirty="0"/>
              <a:t>так и на другие рецепторные структуры, реализующие психотропный эффект.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ЦНС</a:t>
            </a:r>
          </a:p>
        </p:txBody>
      </p:sp>
    </p:spTree>
    <p:extLst>
      <p:ext uri="{BB962C8B-B14F-4D97-AF65-F5344CB8AC3E}">
        <p14:creationId xmlns:p14="http://schemas.microsoft.com/office/powerpoint/2010/main" val="84660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Полынь применяется при заболеваниях головного мозга, эпилепсии, последствиях инсультов, параличах, менингитах. По </a:t>
            </a:r>
            <a:r>
              <a:rPr lang="ru-RU" dirty="0" err="1"/>
              <a:t>Амасиаци</a:t>
            </a:r>
            <a:r>
              <a:rPr lang="ru-RU" dirty="0"/>
              <a:t>, полынь «устраняет тяжесть в голове». Одним из компонентов полыни являются аналоги </a:t>
            </a:r>
            <a:r>
              <a:rPr lang="ru-RU" dirty="0" err="1"/>
              <a:t>бензодиазепинов</a:t>
            </a:r>
            <a:r>
              <a:rPr lang="ru-RU" dirty="0"/>
              <a:t> (В.П. Нужный, В.В. </a:t>
            </a:r>
            <a:r>
              <a:rPr lang="ru-RU" dirty="0" err="1"/>
              <a:t>Рожанец</a:t>
            </a:r>
            <a:r>
              <a:rPr lang="ru-RU" dirty="0"/>
              <a:t>, А.П. Ефремов, 2010), что, по-видимому, и позволяет реализовывать транквилизирующий, противосудорожный и </a:t>
            </a:r>
            <a:r>
              <a:rPr lang="ru-RU" dirty="0" err="1"/>
              <a:t>церебропротективный</a:t>
            </a:r>
            <a:r>
              <a:rPr lang="ru-RU" dirty="0"/>
              <a:t> эффекты.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ЦНС</a:t>
            </a:r>
          </a:p>
        </p:txBody>
      </p:sp>
    </p:spTree>
    <p:extLst>
      <p:ext uri="{BB962C8B-B14F-4D97-AF65-F5344CB8AC3E}">
        <p14:creationId xmlns:p14="http://schemas.microsoft.com/office/powerpoint/2010/main" val="173943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Следует помнить о том, что «большие дозы полыни или принимаемые длительное время расстраивают нервную систему» (Йорданов Д.)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ЦНС</a:t>
            </a:r>
          </a:p>
        </p:txBody>
      </p:sp>
    </p:spTree>
    <p:extLst>
      <p:ext uri="{BB962C8B-B14F-4D97-AF65-F5344CB8AC3E}">
        <p14:creationId xmlns:p14="http://schemas.microsoft.com/office/powerpoint/2010/main" val="373678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двойном</a:t>
            </a:r>
            <a:r>
              <a:rPr lang="en-US" dirty="0"/>
              <a:t> </a:t>
            </a:r>
            <a:r>
              <a:rPr lang="en-US" dirty="0" err="1"/>
              <a:t>слепом</a:t>
            </a:r>
            <a:r>
              <a:rPr lang="en-US" dirty="0"/>
              <a:t> </a:t>
            </a:r>
            <a:r>
              <a:rPr lang="en-US" dirty="0" err="1"/>
              <a:t>многоцентровом</a:t>
            </a:r>
            <a:r>
              <a:rPr lang="en-US" dirty="0"/>
              <a:t> </a:t>
            </a:r>
            <a:r>
              <a:rPr lang="en-US" dirty="0" err="1"/>
              <a:t>исследовании</a:t>
            </a:r>
            <a:r>
              <a:rPr lang="en-US" dirty="0"/>
              <a:t> 40 </a:t>
            </a:r>
            <a:r>
              <a:rPr lang="en-US" dirty="0" err="1"/>
              <a:t>пациентов</a:t>
            </a:r>
            <a:r>
              <a:rPr lang="en-US" dirty="0"/>
              <a:t>, </a:t>
            </a:r>
            <a:r>
              <a:rPr lang="en-US" dirty="0" err="1"/>
              <a:t>страдающих</a:t>
            </a:r>
            <a:r>
              <a:rPr lang="en-US" dirty="0"/>
              <a:t> </a:t>
            </a:r>
            <a:r>
              <a:rPr lang="en-US" dirty="0" err="1"/>
              <a:t>болезнью</a:t>
            </a:r>
            <a:r>
              <a:rPr lang="en-US" dirty="0"/>
              <a:t> </a:t>
            </a:r>
            <a:r>
              <a:rPr lang="en-US" dirty="0" err="1"/>
              <a:t>Крона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получающих</a:t>
            </a:r>
            <a:r>
              <a:rPr lang="en-US" dirty="0"/>
              <a:t> </a:t>
            </a:r>
            <a:r>
              <a:rPr lang="en-US" dirty="0" err="1"/>
              <a:t>ежедневную</a:t>
            </a:r>
            <a:r>
              <a:rPr lang="en-US" dirty="0"/>
              <a:t> </a:t>
            </a:r>
            <a:r>
              <a:rPr lang="en-US" dirty="0" err="1"/>
              <a:t>дозу</a:t>
            </a:r>
            <a:r>
              <a:rPr lang="en-US" dirty="0"/>
              <a:t> </a:t>
            </a:r>
            <a:r>
              <a:rPr lang="en-US" dirty="0" err="1"/>
              <a:t>стероидов</a:t>
            </a:r>
            <a:r>
              <a:rPr lang="en-US" dirty="0"/>
              <a:t>, </a:t>
            </a:r>
            <a:r>
              <a:rPr lang="en-US" dirty="0" err="1"/>
              <a:t>эквавалентную</a:t>
            </a:r>
            <a:r>
              <a:rPr lang="en-US" dirty="0"/>
              <a:t> 40 </a:t>
            </a:r>
            <a:r>
              <a:rPr lang="en-US" dirty="0" err="1"/>
              <a:t>мг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</a:t>
            </a:r>
            <a:r>
              <a:rPr lang="en-US" dirty="0" err="1"/>
              <a:t>преднизолона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3 </a:t>
            </a:r>
            <a:r>
              <a:rPr lang="en-US" dirty="0" err="1"/>
              <a:t>недель</a:t>
            </a:r>
            <a:r>
              <a:rPr lang="en-US" dirty="0"/>
              <a:t>, </a:t>
            </a:r>
            <a:r>
              <a:rPr lang="en-US" dirty="0" err="1"/>
              <a:t>принимали</a:t>
            </a:r>
            <a:r>
              <a:rPr lang="en-US" dirty="0"/>
              <a:t> </a:t>
            </a:r>
            <a:r>
              <a:rPr lang="en-US" dirty="0" err="1"/>
              <a:t>экстракт</a:t>
            </a:r>
            <a:r>
              <a:rPr lang="en-US" dirty="0"/>
              <a:t> </a:t>
            </a:r>
            <a:r>
              <a:rPr lang="en-US" dirty="0" err="1"/>
              <a:t>полыни</a:t>
            </a:r>
            <a:r>
              <a:rPr lang="en-US" dirty="0"/>
              <a:t>  (</a:t>
            </a:r>
            <a:r>
              <a:rPr lang="en-US" dirty="0" err="1"/>
              <a:t>по</a:t>
            </a:r>
            <a:r>
              <a:rPr lang="en-US" dirty="0"/>
              <a:t> 500 </a:t>
            </a:r>
            <a:r>
              <a:rPr lang="en-US" dirty="0" err="1"/>
              <a:t>мг</a:t>
            </a:r>
            <a:r>
              <a:rPr lang="en-US" dirty="0"/>
              <a:t> </a:t>
            </a:r>
            <a:r>
              <a:rPr lang="en-US" dirty="0" err="1"/>
              <a:t>трижды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день</a:t>
            </a:r>
            <a:r>
              <a:rPr lang="en-US" dirty="0"/>
              <a:t>)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плацебо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сопутствующей</a:t>
            </a:r>
            <a:r>
              <a:rPr lang="en-US" dirty="0"/>
              <a:t> </a:t>
            </a:r>
            <a:r>
              <a:rPr lang="en-US" dirty="0" err="1"/>
              <a:t>терапии</a:t>
            </a:r>
            <a:r>
              <a:rPr lang="en-US" dirty="0"/>
              <a:t> </a:t>
            </a:r>
            <a:r>
              <a:rPr lang="en-US" dirty="0" err="1"/>
              <a:t>пациенты</a:t>
            </a:r>
            <a:r>
              <a:rPr lang="en-US" dirty="0"/>
              <a:t> </a:t>
            </a:r>
            <a:r>
              <a:rPr lang="en-US" dirty="0" err="1"/>
              <a:t>принимали</a:t>
            </a:r>
            <a:r>
              <a:rPr lang="en-US" dirty="0"/>
              <a:t> 5-аминосалицилат, </a:t>
            </a:r>
            <a:r>
              <a:rPr lang="en-US" dirty="0" err="1"/>
              <a:t>азатиоприн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метотрексат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на стероидный 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4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Первые</a:t>
            </a:r>
            <a:r>
              <a:rPr lang="en-US" dirty="0"/>
              <a:t> 2 </a:t>
            </a:r>
            <a:r>
              <a:rPr lang="en-US" dirty="0" err="1"/>
              <a:t>недели</a:t>
            </a:r>
            <a:r>
              <a:rPr lang="en-US" dirty="0"/>
              <a:t> </a:t>
            </a:r>
            <a:r>
              <a:rPr lang="en-US" dirty="0" err="1"/>
              <a:t>исследования</a:t>
            </a:r>
            <a:r>
              <a:rPr lang="en-US" dirty="0"/>
              <a:t> </a:t>
            </a:r>
            <a:r>
              <a:rPr lang="en-US" dirty="0" err="1"/>
              <a:t>доза</a:t>
            </a:r>
            <a:r>
              <a:rPr lang="en-US" dirty="0"/>
              <a:t> </a:t>
            </a:r>
            <a:r>
              <a:rPr lang="en-US" dirty="0" err="1"/>
              <a:t>стероидов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менялась</a:t>
            </a:r>
            <a:r>
              <a:rPr lang="en-US" dirty="0"/>
              <a:t>, </a:t>
            </a:r>
            <a:r>
              <a:rPr lang="en-US" dirty="0" err="1"/>
              <a:t>затем</a:t>
            </a:r>
            <a:r>
              <a:rPr lang="en-US" dirty="0"/>
              <a:t> </a:t>
            </a:r>
            <a:r>
              <a:rPr lang="en-US" dirty="0" err="1"/>
              <a:t>доза</a:t>
            </a:r>
            <a:r>
              <a:rPr lang="en-US" dirty="0"/>
              <a:t> </a:t>
            </a:r>
            <a:r>
              <a:rPr lang="en-US" dirty="0" err="1"/>
              <a:t>прогрессивно</a:t>
            </a:r>
            <a:r>
              <a:rPr lang="en-US" dirty="0"/>
              <a:t> </a:t>
            </a:r>
            <a:r>
              <a:rPr lang="en-US" dirty="0" err="1"/>
              <a:t>снижалась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конце</a:t>
            </a:r>
            <a:r>
              <a:rPr lang="en-US" dirty="0"/>
              <a:t> 10 </a:t>
            </a:r>
            <a:r>
              <a:rPr lang="en-US" dirty="0" err="1"/>
              <a:t>недели</a:t>
            </a:r>
            <a:r>
              <a:rPr lang="en-US" dirty="0"/>
              <a:t> </a:t>
            </a:r>
            <a:r>
              <a:rPr lang="en-US" dirty="0" err="1"/>
              <a:t>стероидные</a:t>
            </a:r>
            <a:r>
              <a:rPr lang="en-US" dirty="0"/>
              <a:t> </a:t>
            </a:r>
            <a:r>
              <a:rPr lang="en-US" dirty="0" err="1"/>
              <a:t>препараты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отменены</a:t>
            </a:r>
            <a:r>
              <a:rPr lang="en-US" dirty="0"/>
              <a:t>. </a:t>
            </a:r>
            <a:r>
              <a:rPr lang="en-US" dirty="0" err="1"/>
              <a:t>Сопутствующие</a:t>
            </a:r>
            <a:r>
              <a:rPr lang="en-US" dirty="0"/>
              <a:t> </a:t>
            </a:r>
            <a:r>
              <a:rPr lang="en-US" dirty="0" err="1"/>
              <a:t>препараты</a:t>
            </a:r>
            <a:r>
              <a:rPr lang="en-US" dirty="0"/>
              <a:t> </a:t>
            </a:r>
            <a:r>
              <a:rPr lang="en-US" dirty="0" err="1"/>
              <a:t>принимались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прежних</a:t>
            </a:r>
            <a:r>
              <a:rPr lang="en-US" dirty="0"/>
              <a:t> </a:t>
            </a:r>
            <a:r>
              <a:rPr lang="en-US" dirty="0" err="1"/>
              <a:t>дозах</a:t>
            </a:r>
            <a:r>
              <a:rPr lang="en-US" dirty="0"/>
              <a:t>.</a:t>
            </a:r>
            <a:r>
              <a:rPr lang="ru-RU" dirty="0"/>
              <a:t>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стероидный фон</a:t>
            </a:r>
          </a:p>
        </p:txBody>
      </p:sp>
    </p:spTree>
    <p:extLst>
      <p:ext uri="{BB962C8B-B14F-4D97-AF65-F5344CB8AC3E}">
        <p14:creationId xmlns:p14="http://schemas.microsoft.com/office/powerpoint/2010/main" val="285281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Наблюдалось</a:t>
            </a:r>
            <a:r>
              <a:rPr lang="en-US" dirty="0"/>
              <a:t> </a:t>
            </a:r>
            <a:r>
              <a:rPr lang="en-US" dirty="0" err="1"/>
              <a:t>стабильное</a:t>
            </a:r>
            <a:r>
              <a:rPr lang="en-US" dirty="0"/>
              <a:t> </a:t>
            </a:r>
            <a:r>
              <a:rPr lang="en-US" dirty="0" err="1"/>
              <a:t>улучшение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90% </a:t>
            </a:r>
            <a:r>
              <a:rPr lang="en-US" dirty="0" err="1"/>
              <a:t>пациентов</a:t>
            </a:r>
            <a:r>
              <a:rPr lang="en-US" dirty="0"/>
              <a:t>, </a:t>
            </a:r>
            <a:r>
              <a:rPr lang="en-US" dirty="0" err="1"/>
              <a:t>получавших</a:t>
            </a:r>
            <a:r>
              <a:rPr lang="en-US" dirty="0"/>
              <a:t> </a:t>
            </a:r>
            <a:r>
              <a:rPr lang="en-US" dirty="0" err="1"/>
              <a:t>полынь</a:t>
            </a:r>
            <a:r>
              <a:rPr lang="en-US" dirty="0"/>
              <a:t>, </a:t>
            </a:r>
            <a:r>
              <a:rPr lang="en-US" dirty="0" err="1"/>
              <a:t>несмотря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отмену</a:t>
            </a:r>
            <a:r>
              <a:rPr lang="en-US" dirty="0"/>
              <a:t> </a:t>
            </a:r>
            <a:r>
              <a:rPr lang="en-US" dirty="0" err="1"/>
              <a:t>стероидов</a:t>
            </a:r>
            <a:r>
              <a:rPr lang="en-US" dirty="0"/>
              <a:t>. </a:t>
            </a:r>
            <a:r>
              <a:rPr lang="en-US" dirty="0" err="1"/>
              <a:t>Спустя</a:t>
            </a:r>
            <a:r>
              <a:rPr lang="en-US" dirty="0"/>
              <a:t> 8 </a:t>
            </a:r>
            <a:r>
              <a:rPr lang="en-US" dirty="0" err="1"/>
              <a:t>недель</a:t>
            </a:r>
            <a:r>
              <a:rPr lang="en-US" dirty="0"/>
              <a:t> </a:t>
            </a:r>
            <a:r>
              <a:rPr lang="en-US" dirty="0" err="1"/>
              <a:t>лечения</a:t>
            </a:r>
            <a:r>
              <a:rPr lang="en-US" dirty="0"/>
              <a:t> 65% </a:t>
            </a:r>
            <a:r>
              <a:rPr lang="en-US" dirty="0" err="1"/>
              <a:t>пациентов</a:t>
            </a:r>
            <a:r>
              <a:rPr lang="en-US" dirty="0"/>
              <a:t>, </a:t>
            </a:r>
            <a:r>
              <a:rPr lang="en-US" dirty="0" err="1"/>
              <a:t>принимавших</a:t>
            </a:r>
            <a:r>
              <a:rPr lang="en-US" dirty="0"/>
              <a:t> </a:t>
            </a:r>
            <a:r>
              <a:rPr lang="en-US" dirty="0" err="1"/>
              <a:t>полынь</a:t>
            </a:r>
            <a:r>
              <a:rPr lang="en-US" dirty="0"/>
              <a:t>, </a:t>
            </a:r>
            <a:r>
              <a:rPr lang="en-US" dirty="0" err="1"/>
              <a:t>имели</a:t>
            </a:r>
            <a:r>
              <a:rPr lang="en-US" dirty="0"/>
              <a:t> </a:t>
            </a:r>
            <a:r>
              <a:rPr lang="en-US" dirty="0" err="1"/>
              <a:t>почти</a:t>
            </a:r>
            <a:r>
              <a:rPr lang="en-US" dirty="0"/>
              <a:t> </a:t>
            </a:r>
            <a:r>
              <a:rPr lang="en-US" dirty="0" err="1"/>
              <a:t>полную</a:t>
            </a:r>
            <a:r>
              <a:rPr lang="en-US" dirty="0"/>
              <a:t> </a:t>
            </a:r>
            <a:r>
              <a:rPr lang="en-US" dirty="0" err="1"/>
              <a:t>ремиссию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сравнению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группой</a:t>
            </a:r>
            <a:r>
              <a:rPr lang="en-US" dirty="0"/>
              <a:t> </a:t>
            </a:r>
            <a:r>
              <a:rPr lang="en-US" dirty="0" err="1"/>
              <a:t>плацебо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10% </a:t>
            </a:r>
            <a:r>
              <a:rPr lang="en-US" dirty="0" err="1"/>
              <a:t>случаев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клинические</a:t>
            </a:r>
            <a:r>
              <a:rPr lang="en-US" dirty="0"/>
              <a:t> </a:t>
            </a:r>
            <a:r>
              <a:rPr lang="en-US" dirty="0" err="1"/>
              <a:t>показания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возобновления</a:t>
            </a:r>
            <a:r>
              <a:rPr lang="en-US" dirty="0"/>
              <a:t> </a:t>
            </a:r>
            <a:r>
              <a:rPr lang="en-US" dirty="0" err="1"/>
              <a:t>стероидной</a:t>
            </a:r>
            <a:r>
              <a:rPr lang="en-US" dirty="0"/>
              <a:t> </a:t>
            </a:r>
            <a:r>
              <a:rPr lang="en-US" dirty="0" err="1"/>
              <a:t>терапии</a:t>
            </a:r>
            <a:r>
              <a:rPr lang="en-US" dirty="0"/>
              <a:t>.</a:t>
            </a:r>
            <a:r>
              <a:rPr lang="ru-RU" dirty="0"/>
              <a:t>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стероидный фон</a:t>
            </a:r>
          </a:p>
        </p:txBody>
      </p:sp>
    </p:spTree>
    <p:extLst>
      <p:ext uri="{BB962C8B-B14F-4D97-AF65-F5344CB8AC3E}">
        <p14:creationId xmlns:p14="http://schemas.microsoft.com/office/powerpoint/2010/main" val="191333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Полынь обыкновенная</a:t>
            </a:r>
          </a:p>
          <a:p>
            <a:r>
              <a:rPr lang="ru-RU" dirty="0" smtClean="0"/>
              <a:t>Полынь горькая</a:t>
            </a:r>
          </a:p>
          <a:p>
            <a:r>
              <a:rPr lang="ru-RU" dirty="0" smtClean="0"/>
              <a:t>Полынь волосовидная</a:t>
            </a:r>
          </a:p>
          <a:p>
            <a:r>
              <a:rPr lang="ru-RU" dirty="0" smtClean="0"/>
              <a:t>Полынь Адамса</a:t>
            </a:r>
          </a:p>
          <a:p>
            <a:r>
              <a:rPr lang="ru-RU" dirty="0" smtClean="0"/>
              <a:t>Полынь эстрагон</a:t>
            </a:r>
          </a:p>
          <a:p>
            <a:r>
              <a:rPr lang="ru-RU" dirty="0" smtClean="0"/>
              <a:t>Полынь болотная</a:t>
            </a:r>
          </a:p>
          <a:p>
            <a:r>
              <a:rPr lang="ru-RU" dirty="0" smtClean="0"/>
              <a:t>Полынь замещающая</a:t>
            </a:r>
          </a:p>
          <a:p>
            <a:r>
              <a:rPr lang="ru-RU" dirty="0" smtClean="0"/>
              <a:t>Полынь метельчатая</a:t>
            </a:r>
          </a:p>
          <a:p>
            <a:r>
              <a:rPr lang="ru-RU" dirty="0" smtClean="0"/>
              <a:t>…и многие другие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Описано более 130 видов полыни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84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В</a:t>
            </a:r>
            <a:r>
              <a:rPr lang="en-US" sz="2800" dirty="0"/>
              <a:t> </a:t>
            </a:r>
            <a:r>
              <a:rPr lang="en-US" sz="2800" dirty="0" err="1"/>
              <a:t>группе</a:t>
            </a:r>
            <a:r>
              <a:rPr lang="en-US" sz="2800" dirty="0"/>
              <a:t> </a:t>
            </a:r>
            <a:r>
              <a:rPr lang="en-US" sz="2800" dirty="0" err="1"/>
              <a:t>плацебо</a:t>
            </a:r>
            <a:r>
              <a:rPr lang="en-US" sz="2800" dirty="0"/>
              <a:t> </a:t>
            </a:r>
            <a:r>
              <a:rPr lang="en-US" sz="2800" dirty="0" err="1"/>
              <a:t>ухудшение</a:t>
            </a:r>
            <a:r>
              <a:rPr lang="en-US" sz="2800" dirty="0"/>
              <a:t> </a:t>
            </a:r>
            <a:r>
              <a:rPr lang="en-US" sz="2800" dirty="0" err="1"/>
              <a:t>состояния</a:t>
            </a:r>
            <a:r>
              <a:rPr lang="en-US" sz="2800" dirty="0"/>
              <a:t> </a:t>
            </a:r>
            <a:r>
              <a:rPr lang="en-US" sz="2800" dirty="0" err="1"/>
              <a:t>потребовало</a:t>
            </a:r>
            <a:r>
              <a:rPr lang="en-US" sz="2800" dirty="0"/>
              <a:t> </a:t>
            </a:r>
            <a:r>
              <a:rPr lang="en-US" sz="2800" dirty="0" err="1"/>
              <a:t>назначения</a:t>
            </a:r>
            <a:r>
              <a:rPr lang="en-US" sz="2800" dirty="0"/>
              <a:t> </a:t>
            </a:r>
            <a:r>
              <a:rPr lang="en-US" sz="2800" dirty="0" err="1"/>
              <a:t>стероидов</a:t>
            </a:r>
            <a:r>
              <a:rPr lang="en-US" sz="2800" dirty="0"/>
              <a:t> </a:t>
            </a:r>
            <a:r>
              <a:rPr lang="en-US" sz="2800" dirty="0" err="1"/>
              <a:t>в</a:t>
            </a:r>
            <a:r>
              <a:rPr lang="en-US" sz="2800" dirty="0"/>
              <a:t> 80% </a:t>
            </a:r>
            <a:r>
              <a:rPr lang="en-US" sz="2800" dirty="0" err="1"/>
              <a:t>случаев</a:t>
            </a:r>
            <a:r>
              <a:rPr lang="en-US" sz="2800" dirty="0"/>
              <a:t> </a:t>
            </a:r>
            <a:r>
              <a:rPr lang="en-US" sz="2800" dirty="0" err="1"/>
              <a:t>после</a:t>
            </a:r>
            <a:r>
              <a:rPr lang="en-US" sz="2800" dirty="0"/>
              <a:t> 10 </a:t>
            </a:r>
            <a:r>
              <a:rPr lang="en-US" sz="2800" dirty="0" err="1"/>
              <a:t>недели</a:t>
            </a:r>
            <a:r>
              <a:rPr lang="en-US" sz="2800" dirty="0"/>
              <a:t>. </a:t>
            </a:r>
            <a:r>
              <a:rPr lang="en-US" sz="2800" dirty="0" err="1"/>
              <a:t>Эти</a:t>
            </a:r>
            <a:r>
              <a:rPr lang="en-US" sz="2800" dirty="0"/>
              <a:t> </a:t>
            </a:r>
            <a:r>
              <a:rPr lang="en-US" sz="2800" dirty="0" err="1"/>
              <a:t>результаты</a:t>
            </a:r>
            <a:r>
              <a:rPr lang="en-US" sz="2800" dirty="0"/>
              <a:t> </a:t>
            </a:r>
            <a:r>
              <a:rPr lang="en-US" sz="2800" dirty="0" err="1"/>
              <a:t>убедительно</a:t>
            </a:r>
            <a:r>
              <a:rPr lang="en-US" sz="2800" dirty="0"/>
              <a:t> </a:t>
            </a:r>
            <a:r>
              <a:rPr lang="en-US" sz="2800" dirty="0" err="1"/>
              <a:t>показывают</a:t>
            </a:r>
            <a:r>
              <a:rPr lang="en-US" sz="2800" dirty="0"/>
              <a:t>, </a:t>
            </a:r>
            <a:r>
              <a:rPr lang="en-US" sz="2800" dirty="0" err="1"/>
              <a:t>что</a:t>
            </a:r>
            <a:r>
              <a:rPr lang="en-US" sz="2800" dirty="0"/>
              <a:t> </a:t>
            </a:r>
            <a:r>
              <a:rPr lang="en-US" sz="2800" dirty="0" err="1"/>
              <a:t>полынь</a:t>
            </a:r>
            <a:r>
              <a:rPr lang="en-US" sz="2800" dirty="0"/>
              <a:t> </a:t>
            </a:r>
            <a:r>
              <a:rPr lang="en-US" sz="2800" dirty="0" err="1"/>
              <a:t>имеет</a:t>
            </a:r>
            <a:r>
              <a:rPr lang="en-US" sz="2800" dirty="0"/>
              <a:t> </a:t>
            </a:r>
            <a:r>
              <a:rPr lang="en-US" sz="2800" dirty="0" err="1"/>
              <a:t>мягкий</a:t>
            </a:r>
            <a:r>
              <a:rPr lang="en-US" sz="2800" dirty="0"/>
              <a:t> </a:t>
            </a:r>
            <a:r>
              <a:rPr lang="en-US" sz="2800" dirty="0" err="1"/>
              <a:t>стероидный</a:t>
            </a:r>
            <a:r>
              <a:rPr lang="en-US" sz="2800" dirty="0"/>
              <a:t> </a:t>
            </a:r>
            <a:r>
              <a:rPr lang="en-US" sz="2800" dirty="0" err="1"/>
              <a:t>эффект</a:t>
            </a:r>
            <a:r>
              <a:rPr lang="en-US" sz="2800" dirty="0"/>
              <a:t>. </a:t>
            </a:r>
            <a:endParaRPr lang="ru-RU" sz="28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стероидный фон</a:t>
            </a:r>
          </a:p>
        </p:txBody>
      </p:sp>
    </p:spTree>
    <p:extLst>
      <p:ext uri="{BB962C8B-B14F-4D97-AF65-F5344CB8AC3E}">
        <p14:creationId xmlns:p14="http://schemas.microsoft.com/office/powerpoint/2010/main" val="86738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Кроме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полынь</a:t>
            </a:r>
            <a:r>
              <a:rPr lang="en-US" dirty="0"/>
              <a:t> </a:t>
            </a:r>
            <a:r>
              <a:rPr lang="en-US" dirty="0" err="1"/>
              <a:t>способна</a:t>
            </a:r>
            <a:r>
              <a:rPr lang="en-US" dirty="0"/>
              <a:t> </a:t>
            </a:r>
            <a:r>
              <a:rPr lang="en-US" dirty="0" err="1"/>
              <a:t>влиять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показатели</a:t>
            </a:r>
            <a:r>
              <a:rPr lang="en-US" dirty="0"/>
              <a:t> </a:t>
            </a:r>
            <a:r>
              <a:rPr lang="en-US" dirty="0" err="1"/>
              <a:t>шкалы</a:t>
            </a:r>
            <a:r>
              <a:rPr lang="en-US" dirty="0"/>
              <a:t> </a:t>
            </a:r>
            <a:r>
              <a:rPr lang="en-US" dirty="0" err="1"/>
              <a:t>Гамильтона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больных</a:t>
            </a:r>
            <a:r>
              <a:rPr lang="en-US" dirty="0"/>
              <a:t> БК, </a:t>
            </a:r>
            <a:r>
              <a:rPr lang="en-US" dirty="0" err="1"/>
              <a:t>улучшая</a:t>
            </a:r>
            <a:r>
              <a:rPr lang="en-US" dirty="0"/>
              <a:t> </a:t>
            </a:r>
            <a:r>
              <a:rPr lang="en-US" dirty="0" err="1"/>
              <a:t>настроение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 smtClean="0"/>
              <a:t>кач</a:t>
            </a:r>
            <a:r>
              <a:rPr lang="ru-RU" dirty="0" err="1" smtClean="0"/>
              <a:t>ес</a:t>
            </a:r>
            <a:r>
              <a:rPr lang="en-US" dirty="0" err="1" smtClean="0"/>
              <a:t>тво</a:t>
            </a:r>
            <a:r>
              <a:rPr lang="en-US" dirty="0" smtClean="0"/>
              <a:t> </a:t>
            </a:r>
            <a:r>
              <a:rPr lang="en-US" dirty="0" err="1"/>
              <a:t>жизни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достигается</a:t>
            </a:r>
            <a:r>
              <a:rPr lang="en-US" dirty="0"/>
              <a:t>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стандартными</a:t>
            </a:r>
            <a:r>
              <a:rPr lang="en-US" dirty="0"/>
              <a:t> </a:t>
            </a:r>
            <a:r>
              <a:rPr lang="en-US" dirty="0" err="1"/>
              <a:t>препаратами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i="1" dirty="0" smtClean="0"/>
              <a:t>Omer B. et. </a:t>
            </a:r>
            <a:r>
              <a:rPr lang="en-US" i="1" dirty="0"/>
              <a:t>a</a:t>
            </a:r>
            <a:r>
              <a:rPr lang="en-US" i="1" dirty="0" smtClean="0"/>
              <a:t>l., “</a:t>
            </a:r>
            <a:r>
              <a:rPr lang="en-US" i="1" dirty="0"/>
              <a:t>Steroid-sparing effect of wormwood (Artemisia </a:t>
            </a:r>
            <a:r>
              <a:rPr lang="en-US" i="1" dirty="0" err="1"/>
              <a:t>absinthium</a:t>
            </a:r>
            <a:r>
              <a:rPr lang="en-US" i="1" dirty="0"/>
              <a:t>) in </a:t>
            </a:r>
            <a:r>
              <a:rPr lang="en-US" i="1" dirty="0" err="1"/>
              <a:t>Crohn's</a:t>
            </a:r>
            <a:r>
              <a:rPr lang="en-US" i="1" dirty="0"/>
              <a:t> disease: a double-blind placebo-controlled study” </a:t>
            </a:r>
            <a:r>
              <a:rPr lang="en-US" i="1" dirty="0" err="1" smtClean="0"/>
              <a:t>Phytomedicine</a:t>
            </a:r>
            <a:r>
              <a:rPr lang="en-US" i="1" dirty="0" smtClean="0"/>
              <a:t>, </a:t>
            </a:r>
            <a:r>
              <a:rPr lang="en-US" i="1" dirty="0"/>
              <a:t>2007 </a:t>
            </a:r>
            <a:r>
              <a:rPr lang="en-US" i="1" dirty="0" smtClean="0"/>
              <a:t>Feb</a:t>
            </a:r>
            <a:endParaRPr lang="ru-RU" i="1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стероидный фон</a:t>
            </a:r>
          </a:p>
        </p:txBody>
      </p:sp>
    </p:spTree>
    <p:extLst>
      <p:ext uri="{BB962C8B-B14F-4D97-AF65-F5344CB8AC3E}">
        <p14:creationId xmlns:p14="http://schemas.microsoft.com/office/powerpoint/2010/main" val="120267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Виды полыни применяются при фурункулах, экземах, скрофулёзе, пиодермии, дерматомикозах, гиперкератозах, </a:t>
            </a:r>
            <a:r>
              <a:rPr lang="ru-RU" dirty="0" err="1" smtClean="0"/>
              <a:t>алопеции</a:t>
            </a:r>
            <a:r>
              <a:rPr lang="ru-RU" dirty="0" smtClean="0"/>
              <a:t>, зуде.</a:t>
            </a:r>
          </a:p>
          <a:p>
            <a:r>
              <a:rPr lang="ru-RU" dirty="0" smtClean="0"/>
              <a:t>В эксперименте мазь на основе масляного экстракта </a:t>
            </a:r>
            <a:r>
              <a:rPr lang="en-US" dirty="0" smtClean="0"/>
              <a:t>A. </a:t>
            </a:r>
            <a:r>
              <a:rPr lang="en-US" dirty="0" err="1" smtClean="0"/>
              <a:t>absinthum</a:t>
            </a:r>
            <a:r>
              <a:rPr lang="en-US" dirty="0" smtClean="0"/>
              <a:t> </a:t>
            </a:r>
            <a:r>
              <a:rPr lang="ru-RU" dirty="0" smtClean="0"/>
              <a:t>(в сборе) оказывает положительное действие при </a:t>
            </a:r>
            <a:r>
              <a:rPr lang="ru-RU" dirty="0" err="1" smtClean="0"/>
              <a:t>криодеструкциях</a:t>
            </a:r>
            <a:r>
              <a:rPr lang="ru-RU" dirty="0" smtClean="0"/>
              <a:t> (</a:t>
            </a:r>
            <a:r>
              <a:rPr lang="ru-RU" dirty="0" err="1" smtClean="0"/>
              <a:t>Буданцев</a:t>
            </a:r>
            <a:r>
              <a:rPr lang="ru-RU" dirty="0" smtClean="0"/>
              <a:t>, </a:t>
            </a:r>
            <a:r>
              <a:rPr lang="ru-RU" dirty="0" err="1" smtClean="0"/>
              <a:t>Лесиовская</a:t>
            </a:r>
            <a:r>
              <a:rPr lang="ru-RU" dirty="0" smtClean="0"/>
              <a:t>, 2001)</a:t>
            </a:r>
          </a:p>
          <a:p>
            <a:r>
              <a:rPr lang="ru-RU" dirty="0" smtClean="0"/>
              <a:t>Экспериментально подтверждена эффективность при ожогах (Бекетов и др., 1994), в том числе при лучевых поражениях кожи – </a:t>
            </a:r>
            <a:r>
              <a:rPr lang="ru-RU" dirty="0" err="1" smtClean="0"/>
              <a:t>надз</a:t>
            </a:r>
            <a:r>
              <a:rPr lang="ru-RU" dirty="0" smtClean="0"/>
              <a:t>. ч. </a:t>
            </a:r>
            <a:r>
              <a:rPr lang="en-US" dirty="0" smtClean="0"/>
              <a:t>A. </a:t>
            </a:r>
            <a:r>
              <a:rPr lang="en-US" dirty="0" err="1" smtClean="0"/>
              <a:t>Scoparia</a:t>
            </a:r>
            <a:r>
              <a:rPr lang="en-US" dirty="0" smtClean="0"/>
              <a:t> </a:t>
            </a:r>
            <a:r>
              <a:rPr lang="ru-RU" dirty="0" smtClean="0"/>
              <a:t>(Исаев, 1994).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в дерматологии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670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Полынь вяжущая и горькая. Применяется при болезнях желудка и сердца. </a:t>
            </a:r>
            <a:r>
              <a:rPr lang="ru-RU" dirty="0" err="1" smtClean="0"/>
              <a:t>Афродизиак</a:t>
            </a:r>
            <a:r>
              <a:rPr lang="ru-RU" dirty="0" smtClean="0"/>
              <a:t>. Сильно пахнет. </a:t>
            </a:r>
            <a:r>
              <a:rPr lang="ru-RU" dirty="0"/>
              <a:t>И</a:t>
            </a:r>
            <a:r>
              <a:rPr lang="ru-RU" dirty="0" smtClean="0"/>
              <a:t>спользуется при одержимости, как противоядие, при кожных заболеваниях с </a:t>
            </a:r>
            <a:r>
              <a:rPr lang="ru-RU" dirty="0" err="1" smtClean="0"/>
              <a:t>мокнутием</a:t>
            </a:r>
            <a:r>
              <a:rPr lang="ru-RU" dirty="0"/>
              <a:t> </a:t>
            </a:r>
            <a:r>
              <a:rPr lang="ru-RU" dirty="0" smtClean="0"/>
              <a:t>и зудом, болезнях крови. </a:t>
            </a:r>
          </a:p>
          <a:p>
            <a:r>
              <a:rPr lang="ru-RU" smtClean="0"/>
              <a:t>Успокаивает </a:t>
            </a:r>
            <a:r>
              <a:rPr lang="ru-RU" dirty="0" smtClean="0"/>
              <a:t>все три </a:t>
            </a:r>
            <a:r>
              <a:rPr lang="ru-RU" dirty="0" err="1" smtClean="0"/>
              <a:t>доши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Бхавапракаща-нигханту</a:t>
            </a:r>
            <a:r>
              <a:rPr lang="ru-RU" dirty="0" smtClean="0"/>
              <a:t> о полыни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9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лынь сиверса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86" r="-14286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45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ртемида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471" r="-76471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Названа в честь богини </a:t>
            </a:r>
            <a:r>
              <a:rPr lang="ru-RU" dirty="0"/>
              <a:t>А</a:t>
            </a:r>
            <a:r>
              <a:rPr lang="ru-RU" dirty="0" smtClean="0"/>
              <a:t>ртемиды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02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«Ею </a:t>
            </a:r>
            <a:r>
              <a:rPr lang="ru-RU" sz="3200" dirty="0"/>
              <a:t>успешней всего исцеляют у женщин болезни:</a:t>
            </a:r>
          </a:p>
          <a:p>
            <a:r>
              <a:rPr lang="ru-RU" sz="3200" dirty="0" smtClean="0"/>
              <a:t>В </a:t>
            </a:r>
            <a:r>
              <a:rPr lang="ru-RU" sz="3200" dirty="0"/>
              <a:t>виде отвара она выведению месячных </a:t>
            </a:r>
            <a:r>
              <a:rPr lang="ru-RU" sz="3200" dirty="0" smtClean="0"/>
              <a:t>служит» </a:t>
            </a:r>
          </a:p>
          <a:p>
            <a:endParaRPr lang="ru-RU" sz="3200" dirty="0"/>
          </a:p>
          <a:p>
            <a:r>
              <a:rPr lang="ru-RU" sz="3200" dirty="0" err="1" smtClean="0"/>
              <a:t>Одо</a:t>
            </a:r>
            <a:r>
              <a:rPr lang="ru-RU" sz="3200" dirty="0" smtClean="0"/>
              <a:t> из Мена «О свойствах трав»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3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Ряд авторов расценивает полынь как растение, стимулирующее синтез фолликулостимулирующего гормона гипофиза </a:t>
            </a:r>
            <a:r>
              <a:rPr lang="ru-RU" sz="3200" dirty="0" smtClean="0"/>
              <a:t>и </a:t>
            </a:r>
            <a:r>
              <a:rPr lang="ru-RU" sz="3200" dirty="0"/>
              <a:t>таким образом, способствующее созреванию фолликула и дальнейшей овуляции.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Полынь рекомендуется к применению при нарушениях менструального цикла, скудных и болезненных месячных, предменструальном синдроме, функциональном женском бесплодии.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системах </a:t>
            </a:r>
            <a:r>
              <a:rPr lang="ru-RU" dirty="0" err="1"/>
              <a:t>травничества</a:t>
            </a:r>
            <a:r>
              <a:rPr lang="ru-RU" dirty="0"/>
              <a:t> многих стран водные экстракты полыни обыкновенной используются как средство, провоцирующее наступление месячных при аменорее.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1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то же время в некоторых странах полынь рекомендуют как средство задержания уже начавшегося аборта, что можно объяснить её спазмолитическим действием (</a:t>
            </a:r>
            <a:r>
              <a:rPr lang="ru-RU" sz="3200" dirty="0" err="1"/>
              <a:t>Шретер</a:t>
            </a:r>
            <a:r>
              <a:rPr lang="ru-RU" sz="3200" dirty="0"/>
              <a:t>, 1975, </a:t>
            </a:r>
            <a:r>
              <a:rPr lang="en-US" sz="3200" dirty="0"/>
              <a:t>Leclerc</a:t>
            </a:r>
            <a:r>
              <a:rPr lang="ru-RU" sz="3200" dirty="0"/>
              <a:t>, 1976).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2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олынь </a:t>
            </a:r>
            <a:r>
              <a:rPr lang="ru-RU" sz="3200" dirty="0"/>
              <a:t>может обладать тератогенным действием и потому противопоказана во время беременности (</a:t>
            </a:r>
            <a:r>
              <a:rPr lang="ru-RU" sz="3200" dirty="0" err="1"/>
              <a:t>Лесиовская</a:t>
            </a:r>
            <a:r>
              <a:rPr lang="ru-RU" sz="3200" dirty="0"/>
              <a:t> Е.Е., </a:t>
            </a:r>
            <a:r>
              <a:rPr lang="ru-RU" sz="3200" dirty="0" err="1"/>
              <a:t>Пастушенков</a:t>
            </a:r>
            <a:r>
              <a:rPr lang="ru-RU" sz="3200" dirty="0"/>
              <a:t> Л.В.) </a:t>
            </a:r>
            <a:endParaRPr lang="ru-RU" sz="3200" dirty="0" smtClean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Полынь и беременность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1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Бумажная.thmx</Template>
  <TotalTime>174</TotalTime>
  <Words>1238</Words>
  <Application>Microsoft Macintosh PowerPoint</Application>
  <PresentationFormat>Экран (4:3)</PresentationFormat>
  <Paragraphs>82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Бумажная</vt:lpstr>
      <vt:lpstr>Лекарственные свойства полыни</vt:lpstr>
      <vt:lpstr>Artemisia vulgaris </vt:lpstr>
      <vt:lpstr>Описано более 130 видов полыни</vt:lpstr>
      <vt:lpstr>Названа в честь богини Артемиды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Полынь и беременность</vt:lpstr>
      <vt:lpstr>Полынь и беременность</vt:lpstr>
      <vt:lpstr>Ибн Сина</vt:lpstr>
      <vt:lpstr>Влияние на пищеварительный тракт</vt:lpstr>
      <vt:lpstr>Предостережение </vt:lpstr>
      <vt:lpstr>Предостережение</vt:lpstr>
      <vt:lpstr>Презентация PowerPoint</vt:lpstr>
      <vt:lpstr>Презентация PowerPoint</vt:lpstr>
      <vt:lpstr>Гепатопротекторное действие</vt:lpstr>
      <vt:lpstr>Гепатопротекторное действие</vt:lpstr>
      <vt:lpstr>Влияние на пищеварительный тракт</vt:lpstr>
      <vt:lpstr>Влияние на ЦНС</vt:lpstr>
      <vt:lpstr>«Любительница абсента»</vt:lpstr>
      <vt:lpstr>Влияние на ЦНС</vt:lpstr>
      <vt:lpstr>Влияние на ЦНС</vt:lpstr>
      <vt:lpstr>Влияние на ЦНС</vt:lpstr>
      <vt:lpstr>Влияние на ЦНС</vt:lpstr>
      <vt:lpstr>Влияние на ЦНС</vt:lpstr>
      <vt:lpstr>Влияние на стероидный фон</vt:lpstr>
      <vt:lpstr>Влияние на стероидный фон</vt:lpstr>
      <vt:lpstr>Влияние на стероидный фон</vt:lpstr>
      <vt:lpstr>Влияние на стероидный фон</vt:lpstr>
      <vt:lpstr>Влияние на стероидный фон</vt:lpstr>
      <vt:lpstr>Применение в дерматологии</vt:lpstr>
      <vt:lpstr>Бхавапракаща-нигханту о полыни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свойства полыни</dc:title>
  <dc:creator>katmandu</dc:creator>
  <cp:lastModifiedBy>katmandu</cp:lastModifiedBy>
  <cp:revision>18</cp:revision>
  <dcterms:created xsi:type="dcterms:W3CDTF">2015-01-15T06:06:51Z</dcterms:created>
  <dcterms:modified xsi:type="dcterms:W3CDTF">2015-01-21T08:49:21Z</dcterms:modified>
</cp:coreProperties>
</file>